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italic.fntdata"/><Relationship Id="rId12" Type="http://schemas.openxmlformats.org/officeDocument/2006/relationships/slide" Target="slides/slide7.xml"/><Relationship Id="rId34" Type="http://schemas.openxmlformats.org/officeDocument/2006/relationships/font" Target="fonts/Raleway-bold.fntdata"/><Relationship Id="rId15" Type="http://schemas.openxmlformats.org/officeDocument/2006/relationships/slide" Target="slides/slide10.xml"/><Relationship Id="rId37" Type="http://schemas.openxmlformats.org/officeDocument/2006/relationships/font" Target="fonts/Lato-regular.fntdata"/><Relationship Id="rId14" Type="http://schemas.openxmlformats.org/officeDocument/2006/relationships/slide" Target="slides/slide9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-italic.fntdata"/><Relationship Id="rId16" Type="http://schemas.openxmlformats.org/officeDocument/2006/relationships/slide" Target="slides/slide11.xml"/><Relationship Id="rId38" Type="http://schemas.openxmlformats.org/officeDocument/2006/relationships/font" Target="fonts/La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0e044089d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0e044089d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0e20b57a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0e20b57a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0e20b57a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0e20b57a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0e20b57af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0e20b57a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0e95606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0e95606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0e956066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0e956066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0e956066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0e956066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0e956066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0e956066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0e956066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0e956066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0e956066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0e956066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0e044089d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0e044089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0e044089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0e044089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04d1d27c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04d1d27c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0e956066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0e956066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0ed80f4b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0ed80f4b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0e20b57a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0e20b57a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0e20b57a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0e20b57a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0e0a7d6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0e0a7d6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0e1625c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0e1625c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0e20b57a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0e20b57a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0ed80f4b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0ed80f4b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0e044089d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0e044089d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04d1d27c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04d1d27c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0e20b57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0e20b57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0e20b57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0e20b57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0e20b57a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0e20b57a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0e20b57a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0e20b57a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a/nau.edu/file/d/1H4VCXB4C8dYR4-Fa_ehHjFCCAb1SSR5Y/view?usp=sharing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rive.google.com/a/nau.edu/file/d/1k3rej9NmBrxIDScFdnCO8DfxlLLQeA1U/view?usp=sharing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a/nau.edu/file/d/1dkZegO2vwBpmz9Gem9c9WqmxKE6qbyYe/view?usp=sharing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suntracusa.com/gallery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rive.google.com/a/nau.edu/file/d/1HWDoGGrnnja2EpiS1svgRx9tv-9t5dnF/view?usp=sharing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SunTrac Design Team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5" y="3172900"/>
            <a:ext cx="7688100" cy="14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Kadeja Alhossaini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Nathan Firor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Edwin Smith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Ethan Vieane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729450" y="1991975"/>
            <a:ext cx="54078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March, 2020 - Northern Arizona University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5234200" y="596450"/>
            <a:ext cx="2401500" cy="2338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2123" l="4580" r="5966" t="7132"/>
          <a:stretch/>
        </p:blipFill>
        <p:spPr>
          <a:xfrm>
            <a:off x="5609750" y="1013900"/>
            <a:ext cx="1591150" cy="15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729450" y="1423950"/>
            <a:ext cx="40614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Completed action items by Team members: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Nathan Firor (Measuring and Drilling Holes on Jig Face)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3" name="Google Shape;203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325" y="1137550"/>
            <a:ext cx="2619434" cy="34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4350300" y="4630150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8: Drilling Holes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3"/>
          <p:cNvSpPr txBox="1"/>
          <p:nvPr>
            <p:ph idx="1" type="body"/>
          </p:nvPr>
        </p:nvSpPr>
        <p:spPr>
          <a:xfrm>
            <a:off x="729450" y="1423950"/>
            <a:ext cx="43644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Completed action items by Team members: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Edwin Smith (Cutting Steel)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10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9218" r="8177" t="0"/>
          <a:stretch/>
        </p:blipFill>
        <p:spPr>
          <a:xfrm>
            <a:off x="5157550" y="689800"/>
            <a:ext cx="2782550" cy="39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/>
          <p:nvPr/>
        </p:nvSpPr>
        <p:spPr>
          <a:xfrm>
            <a:off x="4687575" y="4613000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9: Cutting 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Steel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 Beams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 txBox="1"/>
          <p:nvPr>
            <p:ph idx="1" type="body"/>
          </p:nvPr>
        </p:nvSpPr>
        <p:spPr>
          <a:xfrm>
            <a:off x="729450" y="1423950"/>
            <a:ext cx="43644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Completed action items by Team members: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Ethan Vieane (Measuring and Drilling holes of Jig Face)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11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1" name="Google Shape;221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850" y="1036625"/>
            <a:ext cx="2765901" cy="370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/>
          <p:nvPr/>
        </p:nvSpPr>
        <p:spPr>
          <a:xfrm>
            <a:off x="4718350" y="4743850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10: Drilling Holes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5"/>
          <p:cNvSpPr txBox="1"/>
          <p:nvPr>
            <p:ph idx="1" type="body"/>
          </p:nvPr>
        </p:nvSpPr>
        <p:spPr>
          <a:xfrm>
            <a:off x="729450" y="1423950"/>
            <a:ext cx="56499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Manufacturing and design of the final product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Visit SunTrac USA’s manufacturing facility for three consecutive                                                          weekends (02/28 - 03/15)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Assign a list of objectives to be evenly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distributed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among the                                                                             three weekends, ending with product completion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Divide each weekend’s workload evenly among the four members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If possible, shift tasks ahead to finish early to reserve more time for                                                                     testing procedures and as a contingency plan for unexpected revisions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Consult client (Stu Siebens / SunTrac managers) about on the spot                                                               revisions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900" y="894850"/>
            <a:ext cx="2421451" cy="32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5169800" y="4151813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11: Discussions with Supervisor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Manufacturing Plan</a:t>
            </a:r>
            <a:endParaRPr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Week One: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Cut all Jig Frame steel beams to length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Cut all Jig Frame angles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Measure and drill all telescoping tube pin holes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 b="25371" l="0" r="0" t="11389"/>
          <a:stretch/>
        </p:blipFill>
        <p:spPr>
          <a:xfrm>
            <a:off x="5335175" y="756664"/>
            <a:ext cx="2829675" cy="3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4948850" y="4339950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7: Cutting Angles on the Beams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7"/>
          <p:cNvSpPr txBox="1"/>
          <p:nvPr>
            <p:ph idx="1" type="body"/>
          </p:nvPr>
        </p:nvSpPr>
        <p:spPr>
          <a:xfrm>
            <a:off x="729450" y="1423950"/>
            <a:ext cx="55095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Manufacturing Plan</a:t>
            </a:r>
            <a:endParaRPr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Week Two: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Drill holes for all Jig Frame and Locking Mechanism bolt connections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Drill holes for Power Screw subassembly and Jig Frame angle irons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Consolidate unassembled subassemblies and evaluate part                                                                        positioning steps forward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Bolt together Jig Frame and Locking mechanism subassemblies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Weld together Telescoping Tubes, End Plate, and Power                                                                                              Screw subassemblies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 b="11826" l="0" r="0" t="20555"/>
          <a:stretch/>
        </p:blipFill>
        <p:spPr>
          <a:xfrm>
            <a:off x="5956050" y="832788"/>
            <a:ext cx="2561800" cy="34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/>
        </p:nvSpPr>
        <p:spPr>
          <a:xfrm>
            <a:off x="5922950" y="4244625"/>
            <a:ext cx="2628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6: Current State of Jig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Manufacturing Plan</a:t>
            </a:r>
            <a:endParaRPr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Week Three: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Attach constructed Jig Face to the shaft of the Locking                                                                                                           Mechanism to finalize product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Perform testing procedures on site</a:t>
            </a:r>
            <a:endParaRPr/>
          </a:p>
        </p:txBody>
      </p:sp>
      <p:sp>
        <p:nvSpPr>
          <p:cNvPr id="256" name="Google Shape;256;p28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 b="6327" l="0" r="0" t="6640"/>
          <a:stretch/>
        </p:blipFill>
        <p:spPr>
          <a:xfrm>
            <a:off x="6417800" y="602350"/>
            <a:ext cx="1829877" cy="41740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/>
          <p:nvPr>
            <p:ph idx="1" type="body"/>
          </p:nvPr>
        </p:nvSpPr>
        <p:spPr>
          <a:xfrm>
            <a:off x="4572000" y="1915400"/>
            <a:ext cx="22221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Rotation Safety Lock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28"/>
          <p:cNvSpPr txBox="1"/>
          <p:nvPr>
            <p:ph idx="1" type="body"/>
          </p:nvPr>
        </p:nvSpPr>
        <p:spPr>
          <a:xfrm>
            <a:off x="4203825" y="1194500"/>
            <a:ext cx="27345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Adjustable for 3 Size Variations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8"/>
          <p:cNvSpPr txBox="1"/>
          <p:nvPr>
            <p:ph idx="1" type="body"/>
          </p:nvPr>
        </p:nvSpPr>
        <p:spPr>
          <a:xfrm>
            <a:off x="3918850" y="3713800"/>
            <a:ext cx="39111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Rugged, High Heat Allowing Frame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28"/>
          <p:cNvSpPr txBox="1"/>
          <p:nvPr>
            <p:ph idx="1" type="body"/>
          </p:nvPr>
        </p:nvSpPr>
        <p:spPr>
          <a:xfrm>
            <a:off x="3918850" y="2694850"/>
            <a:ext cx="32376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Open skeletal design for 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accessibility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2" name="Google Shape;262;p28"/>
          <p:cNvCxnSpPr/>
          <p:nvPr/>
        </p:nvCxnSpPr>
        <p:spPr>
          <a:xfrm flipH="1" rot="10800000">
            <a:off x="6615913" y="803550"/>
            <a:ext cx="303900" cy="59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8"/>
          <p:cNvCxnSpPr/>
          <p:nvPr/>
        </p:nvCxnSpPr>
        <p:spPr>
          <a:xfrm flipH="1" rot="10800000">
            <a:off x="6193413" y="2083825"/>
            <a:ext cx="1029600" cy="6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8"/>
          <p:cNvCxnSpPr/>
          <p:nvPr/>
        </p:nvCxnSpPr>
        <p:spPr>
          <a:xfrm>
            <a:off x="6669088" y="2896500"/>
            <a:ext cx="524400" cy="201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28"/>
          <p:cNvCxnSpPr/>
          <p:nvPr/>
        </p:nvCxnSpPr>
        <p:spPr>
          <a:xfrm flipH="1" rot="10800000">
            <a:off x="6615913" y="3386275"/>
            <a:ext cx="266700" cy="553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28"/>
          <p:cNvSpPr txBox="1"/>
          <p:nvPr>
            <p:ph idx="1" type="body"/>
          </p:nvPr>
        </p:nvSpPr>
        <p:spPr>
          <a:xfrm>
            <a:off x="3206550" y="1554950"/>
            <a:ext cx="27345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Auto- Locking Winch and Pulley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7" name="Google Shape;267;p28"/>
          <p:cNvCxnSpPr/>
          <p:nvPr/>
        </p:nvCxnSpPr>
        <p:spPr>
          <a:xfrm flipH="1" rot="10800000">
            <a:off x="5691088" y="1754038"/>
            <a:ext cx="1628100" cy="2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8" name="Google Shape;268;p28"/>
          <p:cNvSpPr txBox="1"/>
          <p:nvPr/>
        </p:nvSpPr>
        <p:spPr>
          <a:xfrm>
            <a:off x="5336050" y="4596188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 12: 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Design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 Features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Upcoming Tasks</a:t>
            </a:r>
            <a:endParaRPr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Hardware Review 2:</a:t>
            </a:r>
            <a:endParaRPr b="1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Edwin, Kadeja: Jig Frame, Locking Mechanism, and Guide Rail final design / construction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Ethan, Nathan: Telescoping Tubes, End Plate, and Power Screw final design / construction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Draft of Poster:</a:t>
            </a:r>
            <a:endParaRPr b="1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Edwin, Ethan: Abstract and results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Kadeja, Nathan: Methods and conclusion</a:t>
            </a:r>
            <a:endParaRPr/>
          </a:p>
        </p:txBody>
      </p:sp>
      <p:sp>
        <p:nvSpPr>
          <p:cNvPr id="275" name="Google Shape;275;p29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Upcoming Tasks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Website Check: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Kadeja: All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Proof:</a:t>
            </a:r>
            <a:endParaRPr b="1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Ethan, Kadeja: Critical length, Final Dimensions, and Final Cost TP’s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Edwin, Nathan: Heat Exposure and Rotation Assessment TP’s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Smith 17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Procedure 1: Critical Length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latin typeface="Times New Roman"/>
                <a:ea typeface="Times New Roman"/>
                <a:cs typeface="Times New Roman"/>
                <a:sym typeface="Times New Roman"/>
              </a:rPr>
              <a:t>ER’s Tested: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Tolerance/Error, Number of Compatible Products, Degree of Rotation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Procedure 2: Heat Exposure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latin typeface="Times New Roman"/>
                <a:ea typeface="Times New Roman"/>
                <a:cs typeface="Times New Roman"/>
                <a:sym typeface="Times New Roman"/>
              </a:rPr>
              <a:t>ER’s Tested: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Melting Temperature, Durability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Procedure 3: Final Cost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latin typeface="Times New Roman"/>
                <a:ea typeface="Times New Roman"/>
                <a:cs typeface="Times New Roman"/>
                <a:sym typeface="Times New Roman"/>
              </a:rPr>
              <a:t>ER’s Tested: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 Cost Requirement, Standardized Parts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Procedure 4: Rotation Assessment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latin typeface="Times New Roman"/>
                <a:ea typeface="Times New Roman"/>
                <a:cs typeface="Times New Roman"/>
                <a:sym typeface="Times New Roman"/>
              </a:rPr>
              <a:t>ER’s Tested: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Force to Rotate, Number of Locking Positions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Final Dimensions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latin typeface="Times New Roman"/>
                <a:ea typeface="Times New Roman"/>
                <a:cs typeface="Times New Roman"/>
                <a:sym typeface="Times New Roman"/>
              </a:rPr>
              <a:t>ER’s Tested: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Footprint</a:t>
            </a:r>
            <a:endParaRPr sz="1200"/>
          </a:p>
        </p:txBody>
      </p:sp>
      <p:sp>
        <p:nvSpPr>
          <p:cNvPr id="289" name="Google Shape;289;p31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Vieane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18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Description: The Client</a:t>
            </a:r>
            <a:endParaRPr/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729450" y="1423950"/>
            <a:ext cx="48198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Suntrac USA is a hybrid climate systems company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Based in Tempe, AZ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Manufacture a solar energy heat exchanger to be used in AC and HVAC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Thermal expansion boosts compression, and can save up to 40% in cooling related costs.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arrays seen in Figure 1 utilize copper pipe manifolds to run refrigerant through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Firor 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449" y="1289950"/>
            <a:ext cx="3493151" cy="26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5791525" y="3909800"/>
            <a:ext cx="2907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1: Suntrac Mirror Array [1]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Plan (Resources)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2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SunTrac Manufacturing Facility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Oxy-Acetylene Torch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Tape Measure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Calculator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Force Gauge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 Sensor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Completed Braze Welding Jig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Stu Siebens (SunTrac Representative)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Vieane 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150" y="1376759"/>
            <a:ext cx="3665850" cy="35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125" y="673151"/>
            <a:ext cx="2057950" cy="423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 txBox="1"/>
          <p:nvPr>
            <p:ph idx="1" type="body"/>
          </p:nvPr>
        </p:nvSpPr>
        <p:spPr>
          <a:xfrm>
            <a:off x="727650" y="148270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</a:t>
            </a:r>
            <a:r>
              <a:rPr lang="en">
                <a:uFill>
                  <a:noFill/>
                </a:uFill>
                <a:hlinkClick r:id="rId3"/>
              </a:rPr>
              <a:t>https://www.suntracusa.com/galler</a:t>
            </a:r>
            <a:r>
              <a:rPr lang="en"/>
              <a:t>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Vieane #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A: Bill of Materials Part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#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3250"/>
            <a:ext cx="9144001" cy="28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A: Bill of Materials Part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#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5" y="1330500"/>
            <a:ext cx="8972474" cy="28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7"/>
          <p:cNvPicPr preferRelativeResize="0"/>
          <p:nvPr/>
        </p:nvPicPr>
        <p:blipFill rotWithShape="1">
          <a:blip r:embed="rId3">
            <a:alphaModFix/>
          </a:blip>
          <a:srcRect b="0" l="0" r="40209" t="0"/>
          <a:stretch/>
        </p:blipFill>
        <p:spPr>
          <a:xfrm>
            <a:off x="5341175" y="153225"/>
            <a:ext cx="3406451" cy="26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>
            <p:ph type="title"/>
          </p:nvPr>
        </p:nvSpPr>
        <p:spPr>
          <a:xfrm>
            <a:off x="727650" y="602350"/>
            <a:ext cx="377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B: Pictures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"/>
          <p:cNvSpPr txBox="1"/>
          <p:nvPr>
            <p:ph idx="1" type="body"/>
          </p:nvPr>
        </p:nvSpPr>
        <p:spPr>
          <a:xfrm>
            <a:off x="729450" y="1423950"/>
            <a:ext cx="76887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3" name="Google Shape;333;p37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Vieane #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09127" y="2305300"/>
            <a:ext cx="249790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8778" y="2305300"/>
            <a:ext cx="256179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0567" y="2305300"/>
            <a:ext cx="253534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5912" y="2305300"/>
            <a:ext cx="25099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B: Pictures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8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Google Shape;3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125" y="1785075"/>
            <a:ext cx="2709804" cy="36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4975" y="2276225"/>
            <a:ext cx="2443125" cy="312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8100" y="2177058"/>
            <a:ext cx="2402125" cy="321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41000" y="1800500"/>
            <a:ext cx="3737549" cy="36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B: Pictures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9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4" name="Google Shape;3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99125"/>
            <a:ext cx="3414197" cy="256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91" y="1599125"/>
            <a:ext cx="2476127" cy="330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322" y="1137550"/>
            <a:ext cx="2814150" cy="375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Description: The Task</a:t>
            </a:r>
            <a:endParaRPr/>
          </a:p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729450" y="1423950"/>
            <a:ext cx="48198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Jig employed aligns and secures the pipes to dimension while they are braze welded together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task is to design a braze welding jig compatible with assembling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SunTrac’s 4’, 6’ and 8’ solar thermal pipe manifolds.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Provide a CAD package and complete assembly with detailed drawings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Create part lists, BOM, manufacturing and assembly details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Build a full scale and functional prototype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5116625" y="4220150"/>
            <a:ext cx="3368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2: Current 8 Foot Manifold Jig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900" y="602342"/>
            <a:ext cx="1758649" cy="3617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Firor 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Description: CAD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974" y="488450"/>
            <a:ext cx="1506025" cy="465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 b="16527" l="0" r="0" t="0"/>
          <a:stretch/>
        </p:blipFill>
        <p:spPr>
          <a:xfrm>
            <a:off x="3534275" y="1423950"/>
            <a:ext cx="1727625" cy="335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5426225" y="4602850"/>
            <a:ext cx="2628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4: 8 Foot CAD Configuration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3123850" y="4694750"/>
            <a:ext cx="2628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3: 4 Foot CAD Configuration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1703325" y="3093438"/>
            <a:ext cx="20784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Securing Power Screws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6"/>
          <p:cNvSpPr txBox="1"/>
          <p:nvPr>
            <p:ph idx="1" type="body"/>
          </p:nvPr>
        </p:nvSpPr>
        <p:spPr>
          <a:xfrm>
            <a:off x="1442750" y="2536938"/>
            <a:ext cx="24204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Locking/ Guide Rail Assembly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1762550" y="3494325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Lock/ Unlock Cable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2058175" y="188695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Aligning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 Standoffs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6"/>
          <p:cNvSpPr txBox="1"/>
          <p:nvPr>
            <p:ph idx="1" type="body"/>
          </p:nvPr>
        </p:nvSpPr>
        <p:spPr>
          <a:xfrm>
            <a:off x="2442350" y="142395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Support Pulley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6"/>
          <p:cNvSpPr txBox="1"/>
          <p:nvPr>
            <p:ph idx="1" type="body"/>
          </p:nvPr>
        </p:nvSpPr>
        <p:spPr>
          <a:xfrm>
            <a:off x="2031850" y="4144425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Structural Frame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4" name="Google Shape;124;p16"/>
          <p:cNvCxnSpPr/>
          <p:nvPr/>
        </p:nvCxnSpPr>
        <p:spPr>
          <a:xfrm>
            <a:off x="3648550" y="1635550"/>
            <a:ext cx="888300" cy="325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16"/>
          <p:cNvCxnSpPr/>
          <p:nvPr/>
        </p:nvCxnSpPr>
        <p:spPr>
          <a:xfrm>
            <a:off x="3481125" y="3322938"/>
            <a:ext cx="308100" cy="51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6"/>
          <p:cNvCxnSpPr/>
          <p:nvPr/>
        </p:nvCxnSpPr>
        <p:spPr>
          <a:xfrm>
            <a:off x="3481013" y="2086550"/>
            <a:ext cx="604200" cy="14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3715150" y="2760475"/>
            <a:ext cx="701700" cy="13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3269650" y="3697600"/>
            <a:ext cx="1147200" cy="162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16"/>
          <p:cNvCxnSpPr/>
          <p:nvPr/>
        </p:nvCxnSpPr>
        <p:spPr>
          <a:xfrm>
            <a:off x="3396925" y="4366425"/>
            <a:ext cx="384900" cy="4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16"/>
          <p:cNvSpPr txBox="1"/>
          <p:nvPr>
            <p:ph idx="1" type="body"/>
          </p:nvPr>
        </p:nvSpPr>
        <p:spPr>
          <a:xfrm>
            <a:off x="1811300" y="221195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Telescoping Tubes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1" name="Google Shape;131;p16"/>
          <p:cNvCxnSpPr/>
          <p:nvPr/>
        </p:nvCxnSpPr>
        <p:spPr>
          <a:xfrm>
            <a:off x="3287263" y="2423500"/>
            <a:ext cx="768300" cy="15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3493150" y="3330325"/>
            <a:ext cx="1087800" cy="31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3" name="Google Shape;133;p16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Firor 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-2354"/>
          <a:stretch/>
        </p:blipFill>
        <p:spPr>
          <a:xfrm>
            <a:off x="3517800" y="1282950"/>
            <a:ext cx="2971995" cy="3379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type="title"/>
          </p:nvPr>
        </p:nvSpPr>
        <p:spPr>
          <a:xfrm>
            <a:off x="727650" y="602350"/>
            <a:ext cx="8301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Description: Locking and Vertical Actuation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3198400" y="4602875"/>
            <a:ext cx="36108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5: Design Solution Detailed CAD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1433450" y="2797525"/>
            <a:ext cx="25818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Interlocking Rod and Spring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2983675" y="2464475"/>
            <a:ext cx="11472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Gear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7"/>
          <p:cNvSpPr txBox="1"/>
          <p:nvPr>
            <p:ph idx="1" type="body"/>
          </p:nvPr>
        </p:nvSpPr>
        <p:spPr>
          <a:xfrm>
            <a:off x="1648100" y="337110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Lock/ Unlock Cable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7"/>
          <p:cNvSpPr txBox="1"/>
          <p:nvPr>
            <p:ph idx="1" type="body"/>
          </p:nvPr>
        </p:nvSpPr>
        <p:spPr>
          <a:xfrm>
            <a:off x="2447575" y="1810138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Cable Eyelet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17"/>
          <p:cNvSpPr txBox="1"/>
          <p:nvPr>
            <p:ph idx="1" type="body"/>
          </p:nvPr>
        </p:nvSpPr>
        <p:spPr>
          <a:xfrm>
            <a:off x="2487725" y="128295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Cable 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Pulley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17"/>
          <p:cNvSpPr txBox="1"/>
          <p:nvPr>
            <p:ph idx="1" type="body"/>
          </p:nvPr>
        </p:nvSpPr>
        <p:spPr>
          <a:xfrm>
            <a:off x="6864400" y="331930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Lifting Winch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7" name="Google Shape;147;p17"/>
          <p:cNvCxnSpPr/>
          <p:nvPr/>
        </p:nvCxnSpPr>
        <p:spPr>
          <a:xfrm>
            <a:off x="3517800" y="1487525"/>
            <a:ext cx="1363200" cy="31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17"/>
          <p:cNvCxnSpPr/>
          <p:nvPr/>
        </p:nvCxnSpPr>
        <p:spPr>
          <a:xfrm>
            <a:off x="3517788" y="2019925"/>
            <a:ext cx="1200300" cy="25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7"/>
          <p:cNvCxnSpPr/>
          <p:nvPr/>
        </p:nvCxnSpPr>
        <p:spPr>
          <a:xfrm flipH="1" rot="10800000">
            <a:off x="3458725" y="2634788"/>
            <a:ext cx="889500" cy="2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3155225" y="3585413"/>
            <a:ext cx="1147200" cy="162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" name="Google Shape;151;p17"/>
          <p:cNvCxnSpPr/>
          <p:nvPr/>
        </p:nvCxnSpPr>
        <p:spPr>
          <a:xfrm flipH="1">
            <a:off x="6383525" y="3507950"/>
            <a:ext cx="525300" cy="22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17"/>
          <p:cNvSpPr txBox="1"/>
          <p:nvPr>
            <p:ph idx="1" type="body"/>
          </p:nvPr>
        </p:nvSpPr>
        <p:spPr>
          <a:xfrm>
            <a:off x="2658950" y="2179550"/>
            <a:ext cx="16833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Bearings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3" name="Google Shape;153;p17"/>
          <p:cNvCxnSpPr/>
          <p:nvPr/>
        </p:nvCxnSpPr>
        <p:spPr>
          <a:xfrm>
            <a:off x="3408275" y="2375625"/>
            <a:ext cx="1125000" cy="9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7"/>
          <p:cNvCxnSpPr/>
          <p:nvPr/>
        </p:nvCxnSpPr>
        <p:spPr>
          <a:xfrm flipH="1" rot="10800000">
            <a:off x="3574050" y="2989900"/>
            <a:ext cx="825900" cy="1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17"/>
          <p:cNvSpPr txBox="1"/>
          <p:nvPr>
            <p:ph idx="1" type="body"/>
          </p:nvPr>
        </p:nvSpPr>
        <p:spPr>
          <a:xfrm>
            <a:off x="6415150" y="2801575"/>
            <a:ext cx="25818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Guide Rail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7"/>
          <p:cNvSpPr txBox="1"/>
          <p:nvPr>
            <p:ph idx="1" type="body"/>
          </p:nvPr>
        </p:nvSpPr>
        <p:spPr>
          <a:xfrm>
            <a:off x="6489800" y="2095213"/>
            <a:ext cx="25818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Carriage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7" name="Google Shape;157;p17"/>
          <p:cNvCxnSpPr/>
          <p:nvPr/>
        </p:nvCxnSpPr>
        <p:spPr>
          <a:xfrm flipH="1">
            <a:off x="4925300" y="2989900"/>
            <a:ext cx="1564500" cy="7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17"/>
          <p:cNvCxnSpPr/>
          <p:nvPr/>
        </p:nvCxnSpPr>
        <p:spPr>
          <a:xfrm flipH="1">
            <a:off x="5029025" y="2284200"/>
            <a:ext cx="1506900" cy="11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17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Firor 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729450" y="1423950"/>
            <a:ext cx="1794300" cy="29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Allows for a 4 foot working height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727650" y="1480150"/>
            <a:ext cx="3135300" cy="3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current state of manufacturing: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the stand pieces are cut to shape.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the pieces of the jigs frame have been cut and the holes are drilled with the pins inserted.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Things left to do: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Assemble and weld the stand and frame together.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Assemble and weld the pulley, power screw, and locking mechanism.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10623" l="0" r="0" t="18790"/>
          <a:stretch/>
        </p:blipFill>
        <p:spPr>
          <a:xfrm>
            <a:off x="5210625" y="602350"/>
            <a:ext cx="2799750" cy="396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5296500" y="4570250"/>
            <a:ext cx="26280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6: Current State of Jig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729450" y="1423950"/>
            <a:ext cx="7351500" cy="31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Engineering Requirements that have been met: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Melting Temperature (1400℃)- met by using material that withstands this temperature (Carbon steel).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Force to Rotate (13N) - met by using bearing that allows the Jig to be easy to operate but not unsafe.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Cost under $1,600- met through the BOM.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Number of Compatible Products (3) - met by using the telescoping tubes.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Standard Parts (90%) - most of the parts are bought from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Mcmaster-Carr.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Footprint (5ft x 5ft) - met by designing the stand of the jig such that it keeps within that area.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Degree of Rotation (360 degrees) - met by using a gear to rotate the jig frame.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Number of Locking Positions (12) - met by using a gear with 14 teeth.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Engineering Requirements that have not been met: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Durability (5 yrs) - have yet to perform testing on the jig.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Tolerance/ Error (+/- 1/16”) - will be met by testing the telescoping tubes after their construction.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75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729450" y="1423950"/>
            <a:ext cx="28992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Bill of Materials (BOM) Breakdown: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00" y="2095900"/>
            <a:ext cx="230505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 txBox="1"/>
          <p:nvPr/>
        </p:nvSpPr>
        <p:spPr>
          <a:xfrm>
            <a:off x="975225" y="1779350"/>
            <a:ext cx="20202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Table 1. Simplified BOM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20"/>
          <p:cNvSpPr txBox="1"/>
          <p:nvPr>
            <p:ph idx="1" type="body"/>
          </p:nvPr>
        </p:nvSpPr>
        <p:spPr>
          <a:xfrm>
            <a:off x="3860406" y="1423950"/>
            <a:ext cx="42330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parts in the BOM are purchased and shipped to SunTrac.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$30.00 will be added to visit Ace Hardware in person to get several bolts and nuts that are required in the assembly process.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type="title"/>
          </p:nvPr>
        </p:nvSpPr>
        <p:spPr>
          <a:xfrm>
            <a:off x="727650" y="602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"/>
          <p:cNvSpPr txBox="1"/>
          <p:nvPr>
            <p:ph idx="1" type="body"/>
          </p:nvPr>
        </p:nvSpPr>
        <p:spPr>
          <a:xfrm>
            <a:off x="729450" y="1423950"/>
            <a:ext cx="43644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Completed action items by Team members: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Kadeja Alhossaini (Cutting Angles)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7482125" y="4743850"/>
            <a:ext cx="14211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Alhossaini 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Google Shape;194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28192" l="0" r="0" t="28192"/>
          <a:stretch/>
        </p:blipFill>
        <p:spPr>
          <a:xfrm>
            <a:off x="4134775" y="1299100"/>
            <a:ext cx="3546450" cy="31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4164375" y="4536200"/>
            <a:ext cx="35169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Figure 7: Cutting Angles on the Beams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